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13"/>
  </p:notesMasterIdLst>
  <p:sldIdLst>
    <p:sldId id="256" r:id="rId2"/>
    <p:sldId id="257" r:id="rId3"/>
    <p:sldId id="263" r:id="rId4"/>
    <p:sldId id="258" r:id="rId5"/>
    <p:sldId id="259" r:id="rId6"/>
    <p:sldId id="264" r:id="rId7"/>
    <p:sldId id="265" r:id="rId8"/>
    <p:sldId id="266" r:id="rId9"/>
    <p:sldId id="260" r:id="rId10"/>
    <p:sldId id="261" r:id="rId11"/>
    <p:sldId id="262"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147" autoAdjust="0"/>
    <p:restoredTop sz="84686" autoAdjust="0"/>
  </p:normalViewPr>
  <p:slideViewPr>
    <p:cSldViewPr snapToGrid="0">
      <p:cViewPr varScale="1">
        <p:scale>
          <a:sx n="61" d="100"/>
          <a:sy n="61" d="100"/>
        </p:scale>
        <p:origin x="-1056" y="-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EC0537-24D3-40BD-8C87-5C593A90D640}" type="datetimeFigureOut">
              <a:rPr lang="en-US" smtClean="0"/>
              <a:pPr/>
              <a:t>7/13/2018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18DA43-7371-4AD0-B6B0-2A03FBDB14DC}" type="slidenum">
              <a:rPr lang="en-US" smtClean="0"/>
              <a:pPr/>
              <a:t>‹#›</a:t>
            </a:fld>
            <a:endParaRPr lang="en-US" dirty="0"/>
          </a:p>
        </p:txBody>
      </p:sp>
    </p:spTree>
    <p:extLst>
      <p:ext uri="{BB962C8B-B14F-4D97-AF65-F5344CB8AC3E}">
        <p14:creationId xmlns:p14="http://schemas.microsoft.com/office/powerpoint/2010/main" xmlns="" val="133708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you are a leader, success is all about growing yourself. When you become a leader, success is all about growing others.”  -Jack Welch</a:t>
            </a:r>
          </a:p>
          <a:p>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Retrieved from: https://boldomatic.com/p/jS-jPw/before-you-are-a-leader-success-is-all-about-growing-yourself-when-you-become-a</a:t>
            </a:r>
          </a:p>
          <a:p>
            <a:endParaRPr lang="en-US" dirty="0"/>
          </a:p>
        </p:txBody>
      </p:sp>
      <p:sp>
        <p:nvSpPr>
          <p:cNvPr id="4" name="Slide Number Placeholder 3"/>
          <p:cNvSpPr>
            <a:spLocks noGrp="1"/>
          </p:cNvSpPr>
          <p:nvPr>
            <p:ph type="sldNum" sz="quarter" idx="10"/>
          </p:nvPr>
        </p:nvSpPr>
        <p:spPr/>
        <p:txBody>
          <a:bodyPr/>
          <a:lstStyle/>
          <a:p>
            <a:fld id="{6918DA43-7371-4AD0-B6B0-2A03FBDB14DC}" type="slidenum">
              <a:rPr lang="en-US" smtClean="0"/>
              <a:pPr/>
              <a:t>2</a:t>
            </a:fld>
            <a:endParaRPr lang="en-US" dirty="0"/>
          </a:p>
        </p:txBody>
      </p:sp>
    </p:spTree>
    <p:extLst>
      <p:ext uri="{BB962C8B-B14F-4D97-AF65-F5344CB8AC3E}">
        <p14:creationId xmlns:p14="http://schemas.microsoft.com/office/powerpoint/2010/main" xmlns="" val="2272277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Some indicators of a good leader are effective communication, accountability, confidence, active listener/observer, how well he/she challenges others, and when to take appropriate corrective action. As a leader you must work well with others and consistently strive to develop your team to be successful. There are many different definitions and perspectives of what a leader entails. Leadership indicates a certain set of qualities and characteristics that can lead a group of people to successful results. Mostly this term is coined within organizations and in the workplace, but a leader, in my opinion, is not confined by the walls of an organization. The research on leadership may suggest that a leader is born into the position, or they have specific traits that enable them to lead. Personal experience has shown that everyone in higher positions are not always suitable for the leadership role. One take away from this course is that an individual may view themselves as a leader; however, it may take objective perspectives including self-assessments to show someone their true attributes.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this presentation, I will compare and contrast two models of leadership, noting similarities and differences. I will also develop a conclusion regarding the significance of those models in business.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918DA43-7371-4AD0-B6B0-2A03FBDB14DC}" type="slidenum">
              <a:rPr lang="en-US" smtClean="0"/>
              <a:pPr/>
              <a:t>3</a:t>
            </a:fld>
            <a:endParaRPr lang="en-US" dirty="0"/>
          </a:p>
        </p:txBody>
      </p:sp>
    </p:spTree>
    <p:extLst>
      <p:ext uri="{BB962C8B-B14F-4D97-AF65-F5344CB8AC3E}">
        <p14:creationId xmlns:p14="http://schemas.microsoft.com/office/powerpoint/2010/main" xmlns="" val="21410121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Universal Model of Leadership is a model that explores the progressive development of an individual. These stages are egocentric, reactive, creative, integral, and unitive. The idea is that every individual is not born into leadership, but similar to the mental, physical, emotional and situational development of a child to an adult, a leader has to train and consciously develop him/herself for the role. A significant part of the model is the identity of the individual as well. We all desire to belong or have a purpose in this world. It is important to know and be secure in our identity as it propels our confidence and the way we present ourselves to others. The goal is to never stop learning as the world is evolving daily in training, technology and consciousness.</a:t>
            </a:r>
          </a:p>
          <a:p>
            <a:endParaRPr lang="en-US" dirty="0"/>
          </a:p>
        </p:txBody>
      </p:sp>
      <p:sp>
        <p:nvSpPr>
          <p:cNvPr id="4" name="Slide Number Placeholder 3"/>
          <p:cNvSpPr>
            <a:spLocks noGrp="1"/>
          </p:cNvSpPr>
          <p:nvPr>
            <p:ph type="sldNum" sz="quarter" idx="10"/>
          </p:nvPr>
        </p:nvSpPr>
        <p:spPr/>
        <p:txBody>
          <a:bodyPr/>
          <a:lstStyle/>
          <a:p>
            <a:fld id="{6918DA43-7371-4AD0-B6B0-2A03FBDB14DC}" type="slidenum">
              <a:rPr lang="en-US" smtClean="0"/>
              <a:pPr/>
              <a:t>4</a:t>
            </a:fld>
            <a:endParaRPr lang="en-US" dirty="0"/>
          </a:p>
        </p:txBody>
      </p:sp>
    </p:spTree>
    <p:extLst>
      <p:ext uri="{BB962C8B-B14F-4D97-AF65-F5344CB8AC3E}">
        <p14:creationId xmlns:p14="http://schemas.microsoft.com/office/powerpoint/2010/main" xmlns="" val="9157364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Retrieved from: </a:t>
            </a:r>
            <a:r>
              <a:rPr lang="en-US" sz="1200" kern="1200" dirty="0">
                <a:solidFill>
                  <a:schemeClr val="tx1"/>
                </a:solidFill>
                <a:effectLst/>
                <a:latin typeface="+mn-lt"/>
                <a:ea typeface="+mn-ea"/>
                <a:cs typeface="+mn-cs"/>
              </a:rPr>
              <a:t>Adams, W. A., Anderson, J. J. (2016). </a:t>
            </a:r>
            <a:r>
              <a:rPr lang="en-US" sz="1200" i="1" kern="1200" dirty="0">
                <a:solidFill>
                  <a:schemeClr val="tx1"/>
                </a:solidFill>
                <a:effectLst/>
                <a:latin typeface="+mn-lt"/>
                <a:ea typeface="+mn-ea"/>
                <a:cs typeface="+mn-cs"/>
              </a:rPr>
              <a:t>Mastering Leadership: An Integrated Framework for Breakthrough Performance and Extraordinary Business Results</a:t>
            </a:r>
            <a:r>
              <a:rPr lang="en-US" sz="1200" kern="1200" dirty="0">
                <a:solidFill>
                  <a:schemeClr val="tx1"/>
                </a:solidFill>
                <a:effectLst/>
                <a:latin typeface="+mn-lt"/>
                <a:ea typeface="+mn-ea"/>
                <a:cs typeface="+mn-cs"/>
              </a:rPr>
              <a:t>. Hoboken, NJ: John Wiley &amp; Sons</a:t>
            </a:r>
          </a:p>
          <a:p>
            <a:endParaRPr lang="en-US" dirty="0"/>
          </a:p>
        </p:txBody>
      </p:sp>
      <p:sp>
        <p:nvSpPr>
          <p:cNvPr id="4" name="Slide Number Placeholder 3"/>
          <p:cNvSpPr>
            <a:spLocks noGrp="1"/>
          </p:cNvSpPr>
          <p:nvPr>
            <p:ph type="sldNum" sz="quarter" idx="10"/>
          </p:nvPr>
        </p:nvSpPr>
        <p:spPr/>
        <p:txBody>
          <a:bodyPr/>
          <a:lstStyle/>
          <a:p>
            <a:fld id="{6918DA43-7371-4AD0-B6B0-2A03FBDB14DC}" type="slidenum">
              <a:rPr lang="en-US" smtClean="0"/>
              <a:pPr/>
              <a:t>5</a:t>
            </a:fld>
            <a:endParaRPr lang="en-US" dirty="0"/>
          </a:p>
        </p:txBody>
      </p:sp>
    </p:spTree>
    <p:extLst>
      <p:ext uri="{BB962C8B-B14F-4D97-AF65-F5344CB8AC3E}">
        <p14:creationId xmlns:p14="http://schemas.microsoft.com/office/powerpoint/2010/main" xmlns="" val="19375858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Hooijberg states “Transformational leadership is about inspiring employees to perform beyond expectations. It consists of two major elements: transactional and transformational” (2013, p. 898).  He goes on to further explain, transformational leaders use rewards and punishment to induce certain behaviors in followers and they do so by “inspiring followers to go beyond mere transactional exchanges and consists of four roles: idealized influence, inspirational motivation, intellectual stimulation, and individualized consideration,” (Hooijberg, 2013, p. 898).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 transformational leader uses idealized influence by behaving as a “role model for their followers,” Hooijberg,2013, p. 898). By modeling ethical behaviors, upholding the values of the organization, and “being consistent in their pursuit of goals,” these leaders inspire trust and respect (Kinicki &amp; Williams, 2015, p. 465). These leaders inspire by sharing a vision for the organization, and they do so with charisma, defined by Kinicki &amp; Williams as “a form of interpersonal attraction that inspires acceptance and support” (2015, p. 464). Transformational leaders encourage their employees to think creatively and think of innovative solutions to problem. They are gifted at communicating the organization’s strengths, weaknesses, opportunities, and threats so that subordinates develop a new sense of purpose,” (Kinicki &amp; Williams, 2015, p. 465).  Lastly transformational leaders are employees who “actively encourage them to grow and to excel by giving them challenging work, more responsibility, empowerment, and one-on-one mentoring,” (Kinicki &amp; Williams, 2015, p. 465). </a:t>
            </a:r>
          </a:p>
          <a:p>
            <a:endParaRPr lang="en-US" dirty="0"/>
          </a:p>
        </p:txBody>
      </p:sp>
      <p:sp>
        <p:nvSpPr>
          <p:cNvPr id="4" name="Slide Number Placeholder 3"/>
          <p:cNvSpPr>
            <a:spLocks noGrp="1"/>
          </p:cNvSpPr>
          <p:nvPr>
            <p:ph type="sldNum" sz="quarter" idx="10"/>
          </p:nvPr>
        </p:nvSpPr>
        <p:spPr/>
        <p:txBody>
          <a:bodyPr/>
          <a:lstStyle/>
          <a:p>
            <a:fld id="{6918DA43-7371-4AD0-B6B0-2A03FBDB14DC}" type="slidenum">
              <a:rPr lang="en-US" smtClean="0"/>
              <a:pPr/>
              <a:t>6</a:t>
            </a:fld>
            <a:endParaRPr lang="en-US" dirty="0"/>
          </a:p>
        </p:txBody>
      </p:sp>
    </p:spTree>
    <p:extLst>
      <p:ext uri="{BB962C8B-B14F-4D97-AF65-F5344CB8AC3E}">
        <p14:creationId xmlns:p14="http://schemas.microsoft.com/office/powerpoint/2010/main" xmlns="" val="25265203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Retrieved from: http://www.educational-business-articles.com/transformational-leadership/</a:t>
            </a:r>
          </a:p>
        </p:txBody>
      </p:sp>
      <p:sp>
        <p:nvSpPr>
          <p:cNvPr id="4" name="Slide Number Placeholder 3"/>
          <p:cNvSpPr>
            <a:spLocks noGrp="1"/>
          </p:cNvSpPr>
          <p:nvPr>
            <p:ph type="sldNum" sz="quarter" idx="10"/>
          </p:nvPr>
        </p:nvSpPr>
        <p:spPr/>
        <p:txBody>
          <a:bodyPr/>
          <a:lstStyle/>
          <a:p>
            <a:fld id="{6918DA43-7371-4AD0-B6B0-2A03FBDB14DC}" type="slidenum">
              <a:rPr lang="en-US" smtClean="0"/>
              <a:pPr/>
              <a:t>7</a:t>
            </a:fld>
            <a:endParaRPr lang="en-US" dirty="0"/>
          </a:p>
        </p:txBody>
      </p:sp>
    </p:spTree>
    <p:extLst>
      <p:ext uri="{BB962C8B-B14F-4D97-AF65-F5344CB8AC3E}">
        <p14:creationId xmlns:p14="http://schemas.microsoft.com/office/powerpoint/2010/main" xmlns="" val="613911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a few similarities of the Universal Model and Transformational Leadership. The models focus on restructuring the leader that consequentially have a positive effect on the organization in work performance. </a:t>
            </a:r>
          </a:p>
        </p:txBody>
      </p:sp>
      <p:sp>
        <p:nvSpPr>
          <p:cNvPr id="4" name="Slide Number Placeholder 3"/>
          <p:cNvSpPr>
            <a:spLocks noGrp="1"/>
          </p:cNvSpPr>
          <p:nvPr>
            <p:ph type="sldNum" sz="quarter" idx="10"/>
          </p:nvPr>
        </p:nvSpPr>
        <p:spPr/>
        <p:txBody>
          <a:bodyPr/>
          <a:lstStyle/>
          <a:p>
            <a:fld id="{6918DA43-7371-4AD0-B6B0-2A03FBDB14DC}" type="slidenum">
              <a:rPr lang="en-US" smtClean="0"/>
              <a:pPr/>
              <a:t>8</a:t>
            </a:fld>
            <a:endParaRPr lang="en-US" dirty="0"/>
          </a:p>
        </p:txBody>
      </p:sp>
    </p:spTree>
    <p:extLst>
      <p:ext uri="{BB962C8B-B14F-4D97-AF65-F5344CB8AC3E}">
        <p14:creationId xmlns:p14="http://schemas.microsoft.com/office/powerpoint/2010/main" xmlns="" val="26945302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a few of the differences between the two models of leadership. </a:t>
            </a:r>
          </a:p>
        </p:txBody>
      </p:sp>
      <p:sp>
        <p:nvSpPr>
          <p:cNvPr id="4" name="Slide Number Placeholder 3"/>
          <p:cNvSpPr>
            <a:spLocks noGrp="1"/>
          </p:cNvSpPr>
          <p:nvPr>
            <p:ph type="sldNum" sz="quarter" idx="10"/>
          </p:nvPr>
        </p:nvSpPr>
        <p:spPr/>
        <p:txBody>
          <a:bodyPr/>
          <a:lstStyle/>
          <a:p>
            <a:fld id="{6918DA43-7371-4AD0-B6B0-2A03FBDB14DC}" type="slidenum">
              <a:rPr lang="en-US" smtClean="0"/>
              <a:pPr/>
              <a:t>9</a:t>
            </a:fld>
            <a:endParaRPr lang="en-US" dirty="0"/>
          </a:p>
        </p:txBody>
      </p:sp>
    </p:spTree>
    <p:extLst>
      <p:ext uri="{BB962C8B-B14F-4D97-AF65-F5344CB8AC3E}">
        <p14:creationId xmlns:p14="http://schemas.microsoft.com/office/powerpoint/2010/main" xmlns="" val="637347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Leadership has been described “in essence, a process: a series of actions and interactions among leaders and followers which lead to the attainment of group goals” (Wren, 1995, p. 325). </a:t>
            </a:r>
            <a:r>
              <a:rPr lang="en-US" sz="1200" b="0" i="0" kern="1200" dirty="0">
                <a:solidFill>
                  <a:schemeClr val="tx1"/>
                </a:solidFill>
                <a:effectLst/>
                <a:latin typeface="+mn-lt"/>
                <a:ea typeface="+mn-ea"/>
                <a:cs typeface="+mn-cs"/>
              </a:rPr>
              <a:t>Leadership styles and theories are essential to an organization’s structure, culture, and development. Working under positive and encouraging leadership can increase employee performance, engagement and morale. </a:t>
            </a:r>
            <a:r>
              <a:rPr lang="en-US" sz="1200" kern="1200" dirty="0">
                <a:solidFill>
                  <a:schemeClr val="tx1"/>
                </a:solidFill>
                <a:effectLst/>
                <a:latin typeface="+mn-lt"/>
                <a:ea typeface="+mn-ea"/>
                <a:cs typeface="+mn-cs"/>
              </a:rPr>
              <a:t>Overtime the idea of leadership roles and duties have changed. In the past, many companies focused on an authoritarian approach that was less inclusive and left no room for individual creativity. Even training protocols change often in fields that I have worked in. The significance of the models is the commitment that each organization takes to change the environment for the better. It illustrates how aware the organization is of its current standing and how it plans to adapt to a beneficial approach for long-term sustainment of present and future goals. </a:t>
            </a:r>
          </a:p>
          <a:p>
            <a:endParaRPr lang="en-US" dirty="0"/>
          </a:p>
        </p:txBody>
      </p:sp>
      <p:sp>
        <p:nvSpPr>
          <p:cNvPr id="4" name="Slide Number Placeholder 3"/>
          <p:cNvSpPr>
            <a:spLocks noGrp="1"/>
          </p:cNvSpPr>
          <p:nvPr>
            <p:ph type="sldNum" sz="quarter" idx="10"/>
          </p:nvPr>
        </p:nvSpPr>
        <p:spPr/>
        <p:txBody>
          <a:bodyPr/>
          <a:lstStyle/>
          <a:p>
            <a:fld id="{6918DA43-7371-4AD0-B6B0-2A03FBDB14DC}" type="slidenum">
              <a:rPr lang="en-US" smtClean="0"/>
              <a:pPr/>
              <a:t>10</a:t>
            </a:fld>
            <a:endParaRPr lang="en-US" dirty="0"/>
          </a:p>
        </p:txBody>
      </p:sp>
    </p:spTree>
    <p:extLst>
      <p:ext uri="{BB962C8B-B14F-4D97-AF65-F5344CB8AC3E}">
        <p14:creationId xmlns:p14="http://schemas.microsoft.com/office/powerpoint/2010/main" xmlns="" val="40986075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4" name="Group 13"/>
          <p:cNvGrpSpPr/>
          <p:nvPr/>
        </p:nvGrpSpPr>
        <p:grpSpPr>
          <a:xfrm>
            <a:off x="-1588" y="0"/>
            <a:ext cx="12193588" cy="6861555"/>
            <a:chOff x="-1588" y="0"/>
            <a:chExt cx="12193588" cy="6861555"/>
          </a:xfrm>
        </p:grpSpPr>
        <p:sp>
          <p:nvSpPr>
            <p:cNvPr id="9" name="Rectangle 8"/>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a:prstGeom prst="rect">
            <a:avLst/>
          </a:prstGeo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158984" y="1792224"/>
            <a:ext cx="990599" cy="304799"/>
          </a:xfrm>
        </p:spPr>
        <p:txBody>
          <a:bodyPr/>
          <a:lstStyle>
            <a:lvl1pPr algn="l">
              <a:defRPr b="0">
                <a:solidFill>
                  <a:schemeClr val="bg1"/>
                </a:solidFill>
              </a:defRPr>
            </a:lvl1pPr>
          </a:lstStyle>
          <a:p>
            <a:fld id="{776280E1-A5CF-45B5-96D8-3E6DD6547836}" type="datetimeFigureOut">
              <a:rPr lang="en-US" smtClean="0"/>
              <a:pPr/>
              <a:t>7/13/2018</a:t>
            </a:fld>
            <a:endParaRPr lang="en-US" dirty="0"/>
          </a:p>
        </p:txBody>
      </p:sp>
      <p:sp>
        <p:nvSpPr>
          <p:cNvPr id="5" name="Footer Placeholder 4"/>
          <p:cNvSpPr>
            <a:spLocks noGrp="1"/>
          </p:cNvSpPr>
          <p:nvPr>
            <p:ph type="ftr" sz="quarter" idx="11"/>
          </p:nvPr>
        </p:nvSpPr>
        <p:spPr>
          <a:xfrm rot="5400000">
            <a:off x="8951976" y="3227832"/>
            <a:ext cx="3867912" cy="310896"/>
          </a:xfrm>
        </p:spPr>
        <p:txBody>
          <a:bodyPr/>
          <a:lstStyle>
            <a:lvl1pPr>
              <a:defRPr sz="1000" b="0">
                <a:solidFill>
                  <a:schemeClr val="bg1"/>
                </a:solidFill>
              </a:defRPr>
            </a:lvl1pPr>
          </a:lstStyle>
          <a:p>
            <a:endParaRPr lang="en-US" dirty="0"/>
          </a:p>
        </p:txBody>
      </p:sp>
      <p:sp>
        <p:nvSpPr>
          <p:cNvPr id="8" name="Rectangle 7"/>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46B86887-2BF2-4E60-AC47-1A99C0E5567E}" type="slidenum">
              <a:rPr lang="en-US" smtClean="0"/>
              <a:pPr/>
              <a:t>‹#›</a:t>
            </a:fld>
            <a:endParaRPr lang="en-US" dirty="0"/>
          </a:p>
        </p:txBody>
      </p:sp>
    </p:spTree>
    <p:extLst>
      <p:ext uri="{BB962C8B-B14F-4D97-AF65-F5344CB8AC3E}">
        <p14:creationId xmlns:p14="http://schemas.microsoft.com/office/powerpoint/2010/main" xmlns="" val="3536051270"/>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7" y="4969927"/>
            <a:ext cx="8825657" cy="566738"/>
          </a:xfrm>
          <a:prstGeom prst="rect">
            <a:avLst/>
          </a:prstGeo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bwMode="gray">
          <a:xfrm>
            <a:off x="1154957" y="5536665"/>
            <a:ext cx="8825656"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76280E1-A5CF-45B5-96D8-3E6DD6547836}" type="datetimeFigureOut">
              <a:rPr lang="en-US" smtClean="0"/>
              <a:pPr/>
              <a:t>7/13/2018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6B86887-2BF2-4E60-AC47-1A99C0E5567E}" type="slidenum">
              <a:rPr lang="en-US" smtClean="0"/>
              <a:pPr/>
              <a:t>‹#›</a:t>
            </a:fld>
            <a:endParaRPr lang="en-US" dirty="0"/>
          </a:p>
        </p:txBody>
      </p:sp>
    </p:spTree>
    <p:extLst>
      <p:ext uri="{BB962C8B-B14F-4D97-AF65-F5344CB8AC3E}">
        <p14:creationId xmlns:p14="http://schemas.microsoft.com/office/powerpoint/2010/main" xmlns="" val="299289846"/>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0" name="Rectangle 9"/>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0704"/>
            <a:ext cx="8833104" cy="1371600"/>
          </a:xfrm>
          <a:prstGeom prst="rect">
            <a:avLst/>
          </a:prstGeom>
        </p:spPr>
        <p:txBody>
          <a:bodyPr anchor="ctr" anchorCtr="0"/>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2144" y="3547872"/>
            <a:ext cx="8825659" cy="2478024"/>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776280E1-A5CF-45B5-96D8-3E6DD6547836}" type="datetimeFigureOut">
              <a:rPr lang="en-US" smtClean="0"/>
              <a:pPr/>
              <a:t>7/13/2018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6B86887-2BF2-4E60-AC47-1A99C0E5567E}" type="slidenum">
              <a:rPr lang="en-US" smtClean="0"/>
              <a:pPr/>
              <a:t>‹#›</a:t>
            </a:fld>
            <a:endParaRPr lang="en-US" dirty="0"/>
          </a:p>
        </p:txBody>
      </p:sp>
    </p:spTree>
    <p:extLst>
      <p:ext uri="{BB962C8B-B14F-4D97-AF65-F5344CB8AC3E}">
        <p14:creationId xmlns:p14="http://schemas.microsoft.com/office/powerpoint/2010/main" xmlns="" val="461532876"/>
      </p:ext>
    </p:extLst>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1588" y="0"/>
            <a:ext cx="12193588" cy="6861555"/>
            <a:chOff x="-1588" y="0"/>
            <a:chExt cx="12193588" cy="6861555"/>
          </a:xfrm>
        </p:grpSpPr>
        <p:sp>
          <p:nvSpPr>
            <p:cNvPr id="16" name="Rectangle 15"/>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Oval 17"/>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TextBox 11"/>
          <p:cNvSpPr txBox="1"/>
          <p:nvPr/>
        </p:nvSpPr>
        <p:spPr bwMode="gray">
          <a:xfrm>
            <a:off x="898295" y="596767"/>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15" name="TextBox 14"/>
          <p:cNvSpPr txBox="1"/>
          <p:nvPr/>
        </p:nvSpPr>
        <p:spPr bwMode="gray">
          <a:xfrm>
            <a:off x="9715063" y="2629300"/>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2" name="Title 1"/>
          <p:cNvSpPr>
            <a:spLocks noGrp="1"/>
          </p:cNvSpPr>
          <p:nvPr>
            <p:ph type="title"/>
          </p:nvPr>
        </p:nvSpPr>
        <p:spPr>
          <a:xfrm>
            <a:off x="1574801" y="980517"/>
            <a:ext cx="8460983" cy="2698249"/>
          </a:xfrm>
          <a:prstGeom prst="rect">
            <a:avLst/>
          </a:prstGeom>
        </p:spPr>
        <p:txBody>
          <a:bodyPr anchor="ctr" anchorCtr="0"/>
          <a:lstStyle>
            <a:lvl1pPr>
              <a:defRPr sz="4000"/>
            </a:lvl1pPr>
          </a:lstStyle>
          <a:p>
            <a:r>
              <a:rPr lang="en-US"/>
              <a:t>Click to edit Master title style</a:t>
            </a:r>
            <a:endParaRPr lang="en-US" dirty="0"/>
          </a:p>
        </p:txBody>
      </p:sp>
      <p:sp>
        <p:nvSpPr>
          <p:cNvPr id="11" name="Text Placeholder 3"/>
          <p:cNvSpPr>
            <a:spLocks noGrp="1"/>
          </p:cNvSpPr>
          <p:nvPr>
            <p:ph type="body" sz="half" idx="14"/>
          </p:nvPr>
        </p:nvSpPr>
        <p:spPr bwMode="gray">
          <a:xfrm>
            <a:off x="1945945" y="3679987"/>
            <a:ext cx="7725772" cy="342174"/>
          </a:xfrm>
        </p:spPr>
        <p:txBody>
          <a:bodyPr vert="horz" lIns="91440" tIns="45720" rIns="91440" bIns="45720" rtlCol="0" anchor="t">
            <a:normAutofit/>
          </a:bodyPr>
          <a:lstStyle>
            <a:lvl1pPr>
              <a:buNone/>
              <a:defRPr lang="en-US" sz="1400" cap="small" dirty="0">
                <a:solidFill>
                  <a:schemeClr val="tx2">
                    <a:lumMod val="40000"/>
                    <a:lumOff val="60000"/>
                  </a:schemeClr>
                </a:solidFill>
                <a:latin typeface="+mn-lt"/>
              </a:defRPr>
            </a:lvl1pPr>
          </a:lstStyle>
          <a:p>
            <a:pPr marL="0" lvl="0" indent="0">
              <a:buNone/>
            </a:pPr>
            <a:r>
              <a:rPr lang="en-US"/>
              <a:t>Edit Master text styles</a:t>
            </a:r>
          </a:p>
        </p:txBody>
      </p:sp>
      <p:sp>
        <p:nvSpPr>
          <p:cNvPr id="10" name="Text Placeholder 3"/>
          <p:cNvSpPr>
            <a:spLocks noGrp="1"/>
          </p:cNvSpPr>
          <p:nvPr>
            <p:ph type="body" sz="half" idx="2"/>
          </p:nvPr>
        </p:nvSpPr>
        <p:spPr>
          <a:xfrm>
            <a:off x="1154954" y="5029198"/>
            <a:ext cx="8825659" cy="997858"/>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776280E1-A5CF-45B5-96D8-3E6DD6547836}" type="datetimeFigureOut">
              <a:rPr lang="en-US" smtClean="0"/>
              <a:pPr/>
              <a:t>7/13/2018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3" name="Rectangle 2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6B86887-2BF2-4E60-AC47-1A99C0E5567E}" type="slidenum">
              <a:rPr lang="en-US" smtClean="0"/>
              <a:pPr/>
              <a:t>‹#›</a:t>
            </a:fld>
            <a:endParaRPr lang="en-US" dirty="0"/>
          </a:p>
        </p:txBody>
      </p:sp>
    </p:spTree>
    <p:extLst>
      <p:ext uri="{BB962C8B-B14F-4D97-AF65-F5344CB8AC3E}">
        <p14:creationId xmlns:p14="http://schemas.microsoft.com/office/powerpoint/2010/main" xmlns="" val="2854082139"/>
      </p:ext>
    </p:extLst>
  </p:cSld>
  <p:clrMapOvr>
    <a:masterClrMapping/>
  </p:clrMapOvr>
  <p:transitio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3525"/>
            <a:ext cx="8865623" cy="1819656"/>
          </a:xfrm>
          <a:prstGeom prst="rect">
            <a:avLst/>
          </a:prstGeo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9200"/>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76280E1-A5CF-45B5-96D8-3E6DD6547836}" type="datetimeFigureOut">
              <a:rPr lang="en-US" smtClean="0"/>
              <a:pPr/>
              <a:t>7/13/2018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6B86887-2BF2-4E60-AC47-1A99C0E5567E}" type="slidenum">
              <a:rPr lang="en-US" smtClean="0"/>
              <a:pPr/>
              <a:t>‹#›</a:t>
            </a:fld>
            <a:endParaRPr lang="en-US" dirty="0"/>
          </a:p>
        </p:txBody>
      </p:sp>
    </p:spTree>
    <p:extLst>
      <p:ext uri="{BB962C8B-B14F-4D97-AF65-F5344CB8AC3E}">
        <p14:creationId xmlns:p14="http://schemas.microsoft.com/office/powerpoint/2010/main" xmlns="" val="2599720176"/>
      </p:ext>
    </p:extLst>
  </p:cSld>
  <p:clrMapOvr>
    <a:masterClrMapping/>
  </p:clrMapOvr>
  <p:transition spd="slow">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312916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4" y="3179764"/>
            <a:ext cx="3129168"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5380"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4"/>
            <a:ext cx="3145380"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6700" y="2595032"/>
            <a:ext cx="3161029" cy="58473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6700" y="3179764"/>
            <a:ext cx="3161029"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384991" y="2603500"/>
            <a:ext cx="32564"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5824" y="2603500"/>
            <a:ext cx="0"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76280E1-A5CF-45B5-96D8-3E6DD6547836}" type="datetimeFigureOut">
              <a:rPr lang="en-US" smtClean="0"/>
              <a:pPr/>
              <a:t>7/13/2018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6B86887-2BF2-4E60-AC47-1A99C0E5567E}" type="slidenum">
              <a:rPr lang="en-US" smtClean="0"/>
              <a:pPr/>
              <a:t>‹#›</a:t>
            </a:fld>
            <a:endParaRPr lang="en-US" dirty="0"/>
          </a:p>
        </p:txBody>
      </p:sp>
    </p:spTree>
    <p:extLst>
      <p:ext uri="{BB962C8B-B14F-4D97-AF65-F5344CB8AC3E}">
        <p14:creationId xmlns:p14="http://schemas.microsoft.com/office/powerpoint/2010/main" xmlns="" val="173407196"/>
      </p:ext>
    </p:extLst>
  </p:cSld>
  <p:clrMapOvr>
    <a:masterClrMapping/>
  </p:clrMapOvr>
  <p:transition spd="slow">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nchor="ctr" anchorCtr="0"/>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5"/>
            <a:ext cx="3050438" cy="57626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1334552" y="2610916"/>
            <a:ext cx="2691242" cy="158409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1154954" y="5109107"/>
            <a:ext cx="3050438"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474846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4568865" y="5109108"/>
            <a:ext cx="3050438" cy="91257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3433"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983433" y="5109107"/>
            <a:ext cx="3050438" cy="91794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384245" y="2603500"/>
            <a:ext cx="1"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7352" y="2603500"/>
            <a:ext cx="0"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76280E1-A5CF-45B5-96D8-3E6DD6547836}" type="datetimeFigureOut">
              <a:rPr lang="en-US" smtClean="0"/>
              <a:pPr/>
              <a:t>7/13/2018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6B86887-2BF2-4E60-AC47-1A99C0E5567E}" type="slidenum">
              <a:rPr lang="en-US" smtClean="0"/>
              <a:pPr/>
              <a:t>‹#›</a:t>
            </a:fld>
            <a:endParaRPr lang="en-US" dirty="0"/>
          </a:p>
        </p:txBody>
      </p:sp>
    </p:spTree>
    <p:extLst>
      <p:ext uri="{BB962C8B-B14F-4D97-AF65-F5344CB8AC3E}">
        <p14:creationId xmlns:p14="http://schemas.microsoft.com/office/powerpoint/2010/main" xmlns="" val="543640359"/>
      </p:ext>
    </p:extLst>
  </p:cSld>
  <p:clrMapOvr>
    <a:masterClrMapping/>
  </p:clrMapOvr>
  <p:transition spd="slow">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595033"/>
            <a:ext cx="8825659" cy="3424768"/>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6280E1-A5CF-45B5-96D8-3E6DD6547836}" type="datetimeFigureOut">
              <a:rPr lang="en-US" smtClean="0"/>
              <a:pPr/>
              <a:t>7/13/2018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B86887-2BF2-4E60-AC47-1A99C0E5567E}" type="slidenum">
              <a:rPr lang="en-US" smtClean="0"/>
              <a:pPr/>
              <a:t>‹#›</a:t>
            </a:fld>
            <a:endParaRPr lang="en-US" dirty="0"/>
          </a:p>
        </p:txBody>
      </p:sp>
    </p:spTree>
    <p:extLst>
      <p:ext uri="{BB962C8B-B14F-4D97-AF65-F5344CB8AC3E}">
        <p14:creationId xmlns:p14="http://schemas.microsoft.com/office/powerpoint/2010/main" xmlns="" val="31368763"/>
      </p:ext>
    </p:extLst>
  </p:cSld>
  <p:clrMapOvr>
    <a:masterClrMapping/>
  </p:clrMapOvr>
  <p:transition spd="slow">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p:cNvGrpSpPr/>
          <p:nvPr/>
        </p:nvGrpSpPr>
        <p:grpSpPr>
          <a:xfrm>
            <a:off x="-1588" y="0"/>
            <a:ext cx="12193588" cy="6861555"/>
            <a:chOff x="-1588" y="0"/>
            <a:chExt cx="12193588" cy="6861555"/>
          </a:xfrm>
        </p:grpSpPr>
        <p:sp>
          <p:nvSpPr>
            <p:cNvPr id="15" name="Rectangle 14"/>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6"/>
            <a:ext cx="1441567" cy="4748591"/>
          </a:xfrm>
          <a:prstGeom prst="rect">
            <a:avLst/>
          </a:prstGeo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5"/>
            <a:ext cx="6256025" cy="474859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6280E1-A5CF-45B5-96D8-3E6DD6547836}" type="datetimeFigureOut">
              <a:rPr lang="en-US" smtClean="0"/>
              <a:pPr/>
              <a:t>7/13/2018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0" name="Rectangle 1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6B86887-2BF2-4E60-AC47-1A99C0E5567E}" type="slidenum">
              <a:rPr lang="en-US" smtClean="0"/>
              <a:pPr/>
              <a:t>‹#›</a:t>
            </a:fld>
            <a:endParaRPr lang="en-US" dirty="0"/>
          </a:p>
        </p:txBody>
      </p:sp>
    </p:spTree>
    <p:extLst>
      <p:ext uri="{BB962C8B-B14F-4D97-AF65-F5344CB8AC3E}">
        <p14:creationId xmlns:p14="http://schemas.microsoft.com/office/powerpoint/2010/main" xmlns="" val="1845741363"/>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8825659" cy="706964"/>
          </a:xfrm>
          <a:prstGeom prst="rect">
            <a:avLst/>
          </a:prstGeom>
        </p:spPr>
        <p:txBody>
          <a:bodyPr anchor="ct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6280E1-A5CF-45B5-96D8-3E6DD6547836}" type="datetimeFigureOut">
              <a:rPr lang="en-US" smtClean="0"/>
              <a:pPr/>
              <a:t>7/13/2018</a:t>
            </a:fld>
            <a:endParaRPr lang="en-US" dirty="0"/>
          </a:p>
        </p:txBody>
      </p:sp>
      <p:sp>
        <p:nvSpPr>
          <p:cNvPr id="5" name="Footer Placeholder 4"/>
          <p:cNvSpPr>
            <a:spLocks noGrp="1"/>
          </p:cNvSpPr>
          <p:nvPr>
            <p:ph type="ftr" sz="quarter" idx="11"/>
          </p:nvPr>
        </p:nvSpPr>
        <p:spPr/>
        <p:txBody>
          <a:bodyPr/>
          <a:lstStyle>
            <a:lvl1pPr>
              <a:defRPr sz="1000" b="1"/>
            </a:lvl1pPr>
          </a:lstStyle>
          <a:p>
            <a:endParaRPr lang="en-US" dirty="0"/>
          </a:p>
        </p:txBody>
      </p:sp>
      <p:sp>
        <p:nvSpPr>
          <p:cNvPr id="6" name="Slide Number Placeholder 5"/>
          <p:cNvSpPr>
            <a:spLocks noGrp="1"/>
          </p:cNvSpPr>
          <p:nvPr>
            <p:ph type="sldNum" sz="quarter" idx="12"/>
          </p:nvPr>
        </p:nvSpPr>
        <p:spPr/>
        <p:txBody>
          <a:bodyPr/>
          <a:lstStyle/>
          <a:p>
            <a:fld id="{46B86887-2BF2-4E60-AC47-1A99C0E5567E}" type="slidenum">
              <a:rPr lang="en-US" smtClean="0"/>
              <a:pPr/>
              <a:t>‹#›</a:t>
            </a:fld>
            <a:endParaRPr lang="en-US" dirty="0"/>
          </a:p>
        </p:txBody>
      </p:sp>
    </p:spTree>
    <p:extLst>
      <p:ext uri="{BB962C8B-B14F-4D97-AF65-F5344CB8AC3E}">
        <p14:creationId xmlns:p14="http://schemas.microsoft.com/office/powerpoint/2010/main" xmlns="" val="1267617064"/>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9192"/>
            <a:ext cx="4343400" cy="2286000"/>
          </a:xfrm>
          <a:prstGeom prst="rect">
            <a:avLst/>
          </a:prstGeom>
        </p:spPr>
        <p:txBody>
          <a:bodyPr anchor="ctr" anchorCtr="0"/>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4576" y="2679192"/>
            <a:ext cx="3758184" cy="2286000"/>
          </a:xfrm>
        </p:spPr>
        <p:txBody>
          <a:bodyPr anchor="ctr" anchorCtr="0"/>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76280E1-A5CF-45B5-96D8-3E6DD6547836}" type="datetimeFigureOut">
              <a:rPr lang="en-US" smtClean="0"/>
              <a:pPr/>
              <a:t>7/13/2018</a:t>
            </a:fld>
            <a:endParaRPr lang="en-US" dirty="0"/>
          </a:p>
        </p:txBody>
      </p:sp>
      <p:sp>
        <p:nvSpPr>
          <p:cNvPr id="5" name="Footer Placeholder 4"/>
          <p:cNvSpPr>
            <a:spLocks noGrp="1"/>
          </p:cNvSpPr>
          <p:nvPr>
            <p:ph type="ftr" sz="quarter" idx="11"/>
          </p:nvPr>
        </p:nvSpPr>
        <p:spPr/>
        <p:txBody>
          <a:bodyPr/>
          <a:lstStyle>
            <a:lvl1pPr>
              <a:defRPr sz="1000" b="1"/>
            </a:lvl1pPr>
          </a:lstStyle>
          <a:p>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6B86887-2BF2-4E60-AC47-1A99C0E5567E}" type="slidenum">
              <a:rPr lang="en-US" smtClean="0"/>
              <a:pPr/>
              <a:t>‹#›</a:t>
            </a:fld>
            <a:endParaRPr lang="en-US" dirty="0"/>
          </a:p>
        </p:txBody>
      </p:sp>
    </p:spTree>
    <p:extLst>
      <p:ext uri="{BB962C8B-B14F-4D97-AF65-F5344CB8AC3E}">
        <p14:creationId xmlns:p14="http://schemas.microsoft.com/office/powerpoint/2010/main" xmlns="" val="825416962"/>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3" y="969264"/>
            <a:ext cx="8825659" cy="704088"/>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8032"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76" y="2603500"/>
            <a:ext cx="4828032"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76280E1-A5CF-45B5-96D8-3E6DD6547836}" type="datetimeFigureOut">
              <a:rPr lang="en-US" smtClean="0"/>
              <a:pPr/>
              <a:t>7/13/2018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6B86887-2BF2-4E60-AC47-1A99C0E5567E}" type="slidenum">
              <a:rPr lang="en-US" smtClean="0"/>
              <a:pPr/>
              <a:t>‹#›</a:t>
            </a:fld>
            <a:endParaRPr lang="en-US" dirty="0"/>
          </a:p>
        </p:txBody>
      </p:sp>
    </p:spTree>
    <p:extLst>
      <p:ext uri="{BB962C8B-B14F-4D97-AF65-F5344CB8AC3E}">
        <p14:creationId xmlns:p14="http://schemas.microsoft.com/office/powerpoint/2010/main" xmlns="" val="2369464411"/>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54954" y="969264"/>
            <a:ext cx="8825659" cy="704088"/>
          </a:xfrm>
          <a:prstGeom prst="rect">
            <a:avLst/>
          </a:prstGeo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98448"/>
            <a:ext cx="4828032" cy="284378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76"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1" y="3187921"/>
            <a:ext cx="4825160" cy="285431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76280E1-A5CF-45B5-96D8-3E6DD6547836}" type="datetimeFigureOut">
              <a:rPr lang="en-US" smtClean="0"/>
              <a:pPr/>
              <a:t>7/13/2018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6B86887-2BF2-4E60-AC47-1A99C0E5567E}" type="slidenum">
              <a:rPr lang="en-US" smtClean="0"/>
              <a:pPr/>
              <a:t>‹#›</a:t>
            </a:fld>
            <a:endParaRPr lang="en-US" dirty="0"/>
          </a:p>
        </p:txBody>
      </p:sp>
    </p:spTree>
    <p:extLst>
      <p:ext uri="{BB962C8B-B14F-4D97-AF65-F5344CB8AC3E}">
        <p14:creationId xmlns:p14="http://schemas.microsoft.com/office/powerpoint/2010/main" xmlns="" val="600527494"/>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52144" y="969264"/>
            <a:ext cx="8825659" cy="704088"/>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76280E1-A5CF-45B5-96D8-3E6DD6547836}" type="datetimeFigureOut">
              <a:rPr lang="en-US" smtClean="0"/>
              <a:pPr/>
              <a:t>7/13/2018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6B86887-2BF2-4E60-AC47-1A99C0E5567E}" type="slidenum">
              <a:rPr lang="en-US" smtClean="0"/>
              <a:pPr/>
              <a:t>‹#›</a:t>
            </a:fld>
            <a:endParaRPr lang="en-US" dirty="0"/>
          </a:p>
        </p:txBody>
      </p:sp>
    </p:spTree>
    <p:extLst>
      <p:ext uri="{BB962C8B-B14F-4D97-AF65-F5344CB8AC3E}">
        <p14:creationId xmlns:p14="http://schemas.microsoft.com/office/powerpoint/2010/main" xmlns="" val="685818955"/>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6280E1-A5CF-45B5-96D8-3E6DD6547836}" type="datetimeFigureOut">
              <a:rPr lang="en-US" smtClean="0"/>
              <a:pPr/>
              <a:t>7/13/2018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Rectangle 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46B86887-2BF2-4E60-AC47-1A99C0E5567E}" type="slidenum">
              <a:rPr lang="en-US" smtClean="0"/>
              <a:pPr/>
              <a:t>‹#›</a:t>
            </a:fld>
            <a:endParaRPr lang="en-US" dirty="0"/>
          </a:p>
        </p:txBody>
      </p:sp>
    </p:spTree>
    <p:extLst>
      <p:ext uri="{BB962C8B-B14F-4D97-AF65-F5344CB8AC3E}">
        <p14:creationId xmlns:p14="http://schemas.microsoft.com/office/powerpoint/2010/main" xmlns="" val="3423389862"/>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3" y="1298448"/>
            <a:ext cx="2793159" cy="1597152"/>
          </a:xfrm>
          <a:prstGeom prst="rect">
            <a:avLst/>
          </a:prstGeo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79008" y="1447800"/>
            <a:ext cx="5195997"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3" y="3129280"/>
            <a:ext cx="2793159" cy="2895599"/>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76280E1-A5CF-45B5-96D8-3E6DD6547836}" type="datetimeFigureOut">
              <a:rPr lang="en-US" smtClean="0"/>
              <a:pPr/>
              <a:t>7/13/2018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6B86887-2BF2-4E60-AC47-1A99C0E5567E}" type="slidenum">
              <a:rPr lang="en-US" smtClean="0"/>
              <a:pPr/>
              <a:t>‹#›</a:t>
            </a:fld>
            <a:endParaRPr lang="en-US" dirty="0"/>
          </a:p>
        </p:txBody>
      </p:sp>
    </p:spTree>
    <p:extLst>
      <p:ext uri="{BB962C8B-B14F-4D97-AF65-F5344CB8AC3E}">
        <p14:creationId xmlns:p14="http://schemas.microsoft.com/office/powerpoint/2010/main" xmlns="" val="770973472"/>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a:prstGeom prst="rect">
            <a:avLst/>
          </a:prstGeo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76280E1-A5CF-45B5-96D8-3E6DD6547836}" type="datetimeFigureOut">
              <a:rPr lang="en-US" smtClean="0"/>
              <a:pPr/>
              <a:t>7/13/2018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6B86887-2BF2-4E60-AC47-1A99C0E5567E}" type="slidenum">
              <a:rPr lang="en-US" smtClean="0"/>
              <a:pPr/>
              <a:t>‹#›</a:t>
            </a:fld>
            <a:endParaRPr lang="en-US" dirty="0"/>
          </a:p>
        </p:txBody>
      </p:sp>
    </p:spTree>
    <p:extLst>
      <p:ext uri="{BB962C8B-B14F-4D97-AF65-F5344CB8AC3E}">
        <p14:creationId xmlns:p14="http://schemas.microsoft.com/office/powerpoint/2010/main" xmlns="" val="1838321879"/>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1"/>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4"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0"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2760" y="6391656"/>
            <a:ext cx="990599" cy="304799"/>
          </a:xfrm>
          <a:prstGeom prst="rect">
            <a:avLst/>
          </a:prstGeom>
        </p:spPr>
        <p:txBody>
          <a:bodyPr vert="horz" lIns="91440" tIns="45720" rIns="91440" bIns="45720" rtlCol="0" anchor="ctr" anchorCtr="0"/>
          <a:lstStyle>
            <a:lvl1pPr algn="r">
              <a:defRPr sz="1000" b="1" i="0">
                <a:solidFill>
                  <a:schemeClr val="accent1"/>
                </a:solidFill>
              </a:defRPr>
            </a:lvl1pPr>
          </a:lstStyle>
          <a:p>
            <a:fld id="{776280E1-A5CF-45B5-96D8-3E6DD6547836}" type="datetimeFigureOut">
              <a:rPr lang="en-US" smtClean="0"/>
              <a:pPr/>
              <a:t>7/13/2018</a:t>
            </a:fld>
            <a:endParaRPr lang="en-US" dirty="0"/>
          </a:p>
        </p:txBody>
      </p:sp>
      <p:sp>
        <p:nvSpPr>
          <p:cNvPr id="5" name="Footer Placeholder 4"/>
          <p:cNvSpPr>
            <a:spLocks noGrp="1"/>
          </p:cNvSpPr>
          <p:nvPr>
            <p:ph type="ftr" sz="quarter" idx="3"/>
          </p:nvPr>
        </p:nvSpPr>
        <p:spPr>
          <a:xfrm>
            <a:off x="557784" y="6391656"/>
            <a:ext cx="3867912" cy="310896"/>
          </a:xfrm>
          <a:prstGeom prst="rect">
            <a:avLst/>
          </a:prstGeom>
        </p:spPr>
        <p:txBody>
          <a:bodyPr vert="horz" lIns="91440" tIns="45720" rIns="91440" bIns="45720" rtlCol="0" anchor="ctr" anchorCtr="0"/>
          <a:lstStyle>
            <a:lvl1pPr algn="l">
              <a:defRPr sz="1000" b="1" i="0">
                <a:solidFill>
                  <a:schemeClr val="accent1"/>
                </a:solidFill>
              </a:defRPr>
            </a:lvl1pPr>
          </a:lstStyle>
          <a:p>
            <a:endParaRPr lang="en-US" dirty="0"/>
          </a:p>
        </p:txBody>
      </p:sp>
      <p:sp>
        <p:nvSpPr>
          <p:cNvPr id="29" name="Rectangle 2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46B86887-2BF2-4E60-AC47-1A99C0E5567E}" type="slidenum">
              <a:rPr lang="en-US" smtClean="0"/>
              <a:pPr/>
              <a:t>‹#›</a:t>
            </a:fld>
            <a:endParaRPr lang="en-US" dirty="0"/>
          </a:p>
        </p:txBody>
      </p:sp>
    </p:spTree>
    <p:extLst>
      <p:ext uri="{BB962C8B-B14F-4D97-AF65-F5344CB8AC3E}">
        <p14:creationId xmlns:p14="http://schemas.microsoft.com/office/powerpoint/2010/main" xmlns="" val="2891771681"/>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ransition spd="slow">
    <p:fade/>
  </p:transition>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earch-proquest-com.contentproxy.phoenix.edu/docview/1535935047?accountid=35812" TargetMode="External"/><Relationship Id="rId2" Type="http://schemas.openxmlformats.org/officeDocument/2006/relationships/hyperlink" Target="https://bookshelf.vitalsource.com/books/125972354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C381AA-661A-4BC9-A481-17D0E0C24A3E}"/>
              </a:ext>
            </a:extLst>
          </p:cNvPr>
          <p:cNvSpPr>
            <a:spLocks noGrp="1"/>
          </p:cNvSpPr>
          <p:nvPr>
            <p:ph type="ctrTitle"/>
          </p:nvPr>
        </p:nvSpPr>
        <p:spPr>
          <a:xfrm>
            <a:off x="1617773" y="2099731"/>
            <a:ext cx="8825658" cy="2677648"/>
          </a:xfrm>
        </p:spPr>
        <p:txBody>
          <a:bodyPr>
            <a:normAutofit/>
          </a:bodyPr>
          <a:lstStyle/>
          <a:p>
            <a:pPr algn="ctr"/>
            <a:r>
              <a:rPr lang="en-US" b="1" dirty="0"/>
              <a:t>Comparing Leadership Models</a:t>
            </a:r>
            <a:br>
              <a:rPr lang="en-US" b="1" dirty="0"/>
            </a:br>
            <a:endParaRPr lang="en-US" dirty="0"/>
          </a:p>
        </p:txBody>
      </p:sp>
      <p:sp>
        <p:nvSpPr>
          <p:cNvPr id="3" name="Subtitle 2">
            <a:extLst>
              <a:ext uri="{FF2B5EF4-FFF2-40B4-BE49-F238E27FC236}">
                <a16:creationId xmlns="" xmlns:a16="http://schemas.microsoft.com/office/drawing/2014/main" id="{483BBFBF-BCD8-47CF-8F5E-2315D64FD722}"/>
              </a:ext>
            </a:extLst>
          </p:cNvPr>
          <p:cNvSpPr>
            <a:spLocks noGrp="1"/>
          </p:cNvSpPr>
          <p:nvPr>
            <p:ph type="subTitle" idx="1"/>
          </p:nvPr>
        </p:nvSpPr>
        <p:spPr>
          <a:xfrm>
            <a:off x="2080591" y="4777379"/>
            <a:ext cx="7900022" cy="1384882"/>
          </a:xfrm>
        </p:spPr>
        <p:txBody>
          <a:bodyPr>
            <a:noAutofit/>
          </a:bodyPr>
          <a:lstStyle/>
          <a:p>
            <a:pPr algn="ctr"/>
            <a:endParaRPr lang="en-US" sz="1400" b="1" dirty="0"/>
          </a:p>
        </p:txBody>
      </p:sp>
    </p:spTree>
    <p:extLst>
      <p:ext uri="{BB962C8B-B14F-4D97-AF65-F5344CB8AC3E}">
        <p14:creationId xmlns:p14="http://schemas.microsoft.com/office/powerpoint/2010/main" xmlns="" val="2707629271"/>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821E1C4-249C-4184-8FC0-48F083390762}"/>
              </a:ext>
            </a:extLst>
          </p:cNvPr>
          <p:cNvSpPr>
            <a:spLocks noGrp="1"/>
          </p:cNvSpPr>
          <p:nvPr>
            <p:ph type="title"/>
          </p:nvPr>
        </p:nvSpPr>
        <p:spPr/>
        <p:txBody>
          <a:bodyPr/>
          <a:lstStyle/>
          <a:p>
            <a:r>
              <a:rPr lang="en-US" dirty="0"/>
              <a:t>Significance</a:t>
            </a:r>
          </a:p>
        </p:txBody>
      </p:sp>
      <p:sp>
        <p:nvSpPr>
          <p:cNvPr id="3" name="Content Placeholder 2">
            <a:extLst>
              <a:ext uri="{FF2B5EF4-FFF2-40B4-BE49-F238E27FC236}">
                <a16:creationId xmlns="" xmlns:a16="http://schemas.microsoft.com/office/drawing/2014/main" id="{BECBA35D-38A1-41F0-9AA7-82B7A9C2372F}"/>
              </a:ext>
            </a:extLst>
          </p:cNvPr>
          <p:cNvSpPr>
            <a:spLocks noGrp="1"/>
          </p:cNvSpPr>
          <p:nvPr>
            <p:ph idx="1"/>
          </p:nvPr>
        </p:nvSpPr>
        <p:spPr>
          <a:xfrm>
            <a:off x="1154953" y="2824218"/>
            <a:ext cx="8825659" cy="3416300"/>
          </a:xfrm>
        </p:spPr>
        <p:txBody>
          <a:bodyPr/>
          <a:lstStyle/>
          <a:p>
            <a:r>
              <a:rPr lang="en-US" dirty="0"/>
              <a:t>Significant influence on:</a:t>
            </a:r>
          </a:p>
          <a:p>
            <a:pPr lvl="1"/>
            <a:r>
              <a:rPr lang="en-US" dirty="0"/>
              <a:t>The confidence and creative approach of leadership </a:t>
            </a:r>
          </a:p>
          <a:p>
            <a:pPr lvl="1"/>
            <a:r>
              <a:rPr lang="en-US" dirty="0"/>
              <a:t>Work performance</a:t>
            </a:r>
          </a:p>
          <a:p>
            <a:pPr lvl="1"/>
            <a:r>
              <a:rPr lang="en-US" dirty="0"/>
              <a:t>Improved employee engagement, productivity, and morale </a:t>
            </a:r>
          </a:p>
          <a:p>
            <a:r>
              <a:rPr lang="en-US" dirty="0"/>
              <a:t>Models are based on research and application.</a:t>
            </a:r>
          </a:p>
          <a:p>
            <a:r>
              <a:rPr lang="en-US" dirty="0"/>
              <a:t>The models illustrate examples of success; however, different leadership styles are suited to different situations.</a:t>
            </a:r>
          </a:p>
          <a:p>
            <a:r>
              <a:rPr lang="en-US" dirty="0"/>
              <a:t>The organization will be successful based on the commitment to the model of leadership they choose to implement.</a:t>
            </a:r>
          </a:p>
        </p:txBody>
      </p:sp>
    </p:spTree>
    <p:extLst>
      <p:ext uri="{BB962C8B-B14F-4D97-AF65-F5344CB8AC3E}">
        <p14:creationId xmlns:p14="http://schemas.microsoft.com/office/powerpoint/2010/main" xmlns="" val="2092765647"/>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63ED6DF-DA5E-4DAB-AC5F-FBF4C923047B}"/>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 xmlns:a16="http://schemas.microsoft.com/office/drawing/2014/main" id="{07708B87-31B2-4989-B1AD-38E0A1B06EE5}"/>
              </a:ext>
            </a:extLst>
          </p:cNvPr>
          <p:cNvSpPr>
            <a:spLocks noGrp="1"/>
          </p:cNvSpPr>
          <p:nvPr>
            <p:ph idx="1"/>
          </p:nvPr>
        </p:nvSpPr>
        <p:spPr/>
        <p:txBody>
          <a:bodyPr>
            <a:normAutofit fontScale="85000" lnSpcReduction="20000"/>
          </a:bodyPr>
          <a:lstStyle/>
          <a:p>
            <a:r>
              <a:rPr lang="en-US" dirty="0"/>
              <a:t>Adams, W. A., Anderson, J. J. (2016). </a:t>
            </a:r>
            <a:r>
              <a:rPr lang="en-US" i="1" dirty="0"/>
              <a:t>Mastering Leadership: An Integrated Framework for Breakthrough Performance and Extraordinary Business Results</a:t>
            </a:r>
            <a:r>
              <a:rPr lang="en-US" dirty="0"/>
              <a:t>. Hoboken, NJ: John Wiley &amp; Sons.</a:t>
            </a:r>
          </a:p>
          <a:p>
            <a:r>
              <a:rPr lang="en-US" dirty="0">
                <a:ea typeface="Times New Roman" panose="02020603050405020304" pitchFamily="18" charset="0"/>
                <a:cs typeface="Arial" panose="020B0604020202020204" pitchFamily="34" charset="0"/>
              </a:rPr>
              <a:t>Hooijberg, R. (2013). Transformational theory of leadership. In E. Kessler (Ed.), Encyclopedia of management theory (Vol. 2, pp. 897-899). Thousand Oaks,: SAGE Publications Ltd. doi: 10.4135/9781452276090.n301</a:t>
            </a:r>
          </a:p>
          <a:p>
            <a:r>
              <a:rPr lang="en-US" dirty="0"/>
              <a:t>Kinicki, A., Williams, B. (2015). Management, 7th Edition. Retrieved from </a:t>
            </a:r>
            <a:r>
              <a:rPr lang="en-US" u="sng" dirty="0">
                <a:hlinkClick r:id="rId2"/>
              </a:rPr>
              <a:t>https://bookshelf.vitalsource.com/books/1259723542</a:t>
            </a:r>
            <a:endParaRPr lang="en-US" dirty="0"/>
          </a:p>
          <a:p>
            <a:r>
              <a:rPr lang="en-US" dirty="0"/>
              <a:t>Landis, E. A., Hill, D., &amp; Harvey, M. R. (2014). A synthesis of leadership theories and styles.</a:t>
            </a:r>
            <a:r>
              <a:rPr lang="en-US" i="1" dirty="0"/>
              <a:t> Journal of Management Policy and Practice, 15</a:t>
            </a:r>
            <a:r>
              <a:rPr lang="en-US" dirty="0"/>
              <a:t>(2), 97-100. Retrieved from </a:t>
            </a:r>
            <a:r>
              <a:rPr lang="en-US" dirty="0">
                <a:hlinkClick r:id="rId3"/>
              </a:rPr>
              <a:t>https://search-proquest-com.contentproxy.phoenix.edu/docview/1535935047?accountid=35812</a:t>
            </a:r>
            <a:r>
              <a:rPr lang="en-US" dirty="0"/>
              <a:t> </a:t>
            </a:r>
          </a:p>
          <a:p>
            <a:r>
              <a:rPr lang="en-US" dirty="0"/>
              <a:t>Wren, J.T. (1995). The leader’s companion: Insights on leadership through the ages. New York: The Free Press. Yukl, G.A. </a:t>
            </a:r>
          </a:p>
          <a:p>
            <a:endParaRPr lang="en-US" dirty="0"/>
          </a:p>
          <a:p>
            <a:endParaRPr lang="en-US" dirty="0"/>
          </a:p>
        </p:txBody>
      </p:sp>
    </p:spTree>
    <p:extLst>
      <p:ext uri="{BB962C8B-B14F-4D97-AF65-F5344CB8AC3E}">
        <p14:creationId xmlns:p14="http://schemas.microsoft.com/office/powerpoint/2010/main" xmlns="" val="3346457778"/>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59411B-0383-4DAB-A655-3FB2201D8F61}"/>
              </a:ext>
            </a:extLst>
          </p:cNvPr>
          <p:cNvSpPr>
            <a:spLocks noGrp="1"/>
          </p:cNvSpPr>
          <p:nvPr>
            <p:ph type="title"/>
          </p:nvPr>
        </p:nvSpPr>
        <p:spPr>
          <a:xfrm>
            <a:off x="1574802" y="830944"/>
            <a:ext cx="8825660" cy="3386531"/>
          </a:xfrm>
        </p:spPr>
        <p:txBody>
          <a:bodyPr/>
          <a:lstStyle/>
          <a:p>
            <a:pPr algn="ctr"/>
            <a:r>
              <a:rPr lang="en-US" dirty="0"/>
              <a:t>Before you are a leader, success is all about growing yourself. When you become a leader, success is all about growing others.</a:t>
            </a:r>
            <a:br>
              <a:rPr lang="en-US" dirty="0"/>
            </a:br>
            <a:r>
              <a:rPr lang="en-US" dirty="0"/>
              <a:t> -Jack Welch</a:t>
            </a:r>
          </a:p>
        </p:txBody>
      </p:sp>
      <p:sp>
        <p:nvSpPr>
          <p:cNvPr id="3" name="Content Placeholder 2">
            <a:extLst>
              <a:ext uri="{FF2B5EF4-FFF2-40B4-BE49-F238E27FC236}">
                <a16:creationId xmlns="" xmlns:a16="http://schemas.microsoft.com/office/drawing/2014/main" id="{2071A034-28BF-4F2C-AE3A-C3432DCA8F4D}"/>
              </a:ext>
            </a:extLst>
          </p:cNvPr>
          <p:cNvSpPr>
            <a:spLocks noGrp="1"/>
          </p:cNvSpPr>
          <p:nvPr>
            <p:ph type="body" sz="half" idx="2"/>
          </p:nvPr>
        </p:nvSpPr>
        <p:spPr>
          <a:xfrm>
            <a:off x="8592207" y="5860142"/>
            <a:ext cx="3721703" cy="997858"/>
          </a:xfrm>
        </p:spPr>
        <p:txBody>
          <a:bodyPr>
            <a:normAutofit/>
          </a:bodyPr>
          <a:lstStyle/>
          <a:p>
            <a:r>
              <a:rPr lang="en-US" sz="1050" dirty="0"/>
              <a:t>\</a:t>
            </a:r>
          </a:p>
        </p:txBody>
      </p:sp>
    </p:spTree>
    <p:extLst>
      <p:ext uri="{BB962C8B-B14F-4D97-AF65-F5344CB8AC3E}">
        <p14:creationId xmlns:p14="http://schemas.microsoft.com/office/powerpoint/2010/main" xmlns="" val="17936964"/>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966B9B1-0C56-4D02-B3F6-CF3169071C8A}"/>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 xmlns:a16="http://schemas.microsoft.com/office/drawing/2014/main" id="{1AF7B3F9-EE7C-432B-AB33-802587F5A89C}"/>
              </a:ext>
            </a:extLst>
          </p:cNvPr>
          <p:cNvSpPr>
            <a:spLocks noGrp="1"/>
          </p:cNvSpPr>
          <p:nvPr>
            <p:ph idx="1"/>
          </p:nvPr>
        </p:nvSpPr>
        <p:spPr>
          <a:xfrm>
            <a:off x="1154954" y="3044935"/>
            <a:ext cx="8825659" cy="3416300"/>
          </a:xfrm>
        </p:spPr>
        <p:txBody>
          <a:bodyPr/>
          <a:lstStyle/>
          <a:p>
            <a:r>
              <a:rPr lang="en-US" dirty="0"/>
              <a:t>Characteristics of the Universal Model of Leadership</a:t>
            </a:r>
          </a:p>
          <a:p>
            <a:r>
              <a:rPr lang="en-US" dirty="0"/>
              <a:t>Characteristics of Transformational Leadership</a:t>
            </a:r>
          </a:p>
          <a:p>
            <a:r>
              <a:rPr lang="en-US" dirty="0"/>
              <a:t>Compare and contrast both models</a:t>
            </a:r>
          </a:p>
          <a:p>
            <a:r>
              <a:rPr lang="en-US" dirty="0"/>
              <a:t>Significance of both models in business</a:t>
            </a:r>
          </a:p>
        </p:txBody>
      </p:sp>
    </p:spTree>
    <p:extLst>
      <p:ext uri="{BB962C8B-B14F-4D97-AF65-F5344CB8AC3E}">
        <p14:creationId xmlns:p14="http://schemas.microsoft.com/office/powerpoint/2010/main" xmlns="" val="1340235989"/>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63D4394-B998-4940-8280-4A9498FAAF1E}"/>
              </a:ext>
            </a:extLst>
          </p:cNvPr>
          <p:cNvSpPr>
            <a:spLocks noGrp="1"/>
          </p:cNvSpPr>
          <p:nvPr>
            <p:ph type="title"/>
          </p:nvPr>
        </p:nvSpPr>
        <p:spPr/>
        <p:txBody>
          <a:bodyPr/>
          <a:lstStyle/>
          <a:p>
            <a:r>
              <a:rPr lang="en-US" dirty="0"/>
              <a:t>The Universal Model of Leadership</a:t>
            </a:r>
          </a:p>
        </p:txBody>
      </p:sp>
      <p:sp>
        <p:nvSpPr>
          <p:cNvPr id="3" name="Content Placeholder 2">
            <a:extLst>
              <a:ext uri="{FF2B5EF4-FFF2-40B4-BE49-F238E27FC236}">
                <a16:creationId xmlns="" xmlns:a16="http://schemas.microsoft.com/office/drawing/2014/main" id="{5A647886-90AB-40AD-A70D-06C5CCD98594}"/>
              </a:ext>
            </a:extLst>
          </p:cNvPr>
          <p:cNvSpPr>
            <a:spLocks noGrp="1"/>
          </p:cNvSpPr>
          <p:nvPr>
            <p:ph idx="1"/>
          </p:nvPr>
        </p:nvSpPr>
        <p:spPr/>
        <p:txBody>
          <a:bodyPr>
            <a:normAutofit fontScale="92500" lnSpcReduction="10000"/>
          </a:bodyPr>
          <a:lstStyle/>
          <a:p>
            <a:r>
              <a:rPr lang="en-US" dirty="0"/>
              <a:t>The Universal Model of Leadership focuses on restructuring the development of the individual to achieve higher performance</a:t>
            </a:r>
          </a:p>
          <a:p>
            <a:r>
              <a:rPr lang="en-US" dirty="0"/>
              <a:t>360° framework in developing leadership</a:t>
            </a:r>
          </a:p>
          <a:p>
            <a:r>
              <a:rPr lang="en-US" dirty="0"/>
              <a:t>Task-Relationship application </a:t>
            </a:r>
          </a:p>
          <a:p>
            <a:r>
              <a:rPr lang="en-US" dirty="0"/>
              <a:t>Five stages of development:</a:t>
            </a:r>
          </a:p>
          <a:p>
            <a:pPr lvl="1"/>
            <a:r>
              <a:rPr lang="en-US" dirty="0"/>
              <a:t>Egocentric</a:t>
            </a:r>
          </a:p>
          <a:p>
            <a:pPr lvl="1"/>
            <a:r>
              <a:rPr lang="en-US" dirty="0"/>
              <a:t>Reactive</a:t>
            </a:r>
          </a:p>
          <a:p>
            <a:pPr lvl="1"/>
            <a:r>
              <a:rPr lang="en-US" dirty="0"/>
              <a:t>Creative</a:t>
            </a:r>
          </a:p>
          <a:p>
            <a:pPr lvl="1"/>
            <a:r>
              <a:rPr lang="en-US" dirty="0"/>
              <a:t>Integral</a:t>
            </a:r>
          </a:p>
          <a:p>
            <a:pPr lvl="1"/>
            <a:r>
              <a:rPr lang="en-US" dirty="0"/>
              <a:t>Unitive	</a:t>
            </a:r>
          </a:p>
        </p:txBody>
      </p:sp>
    </p:spTree>
    <p:extLst>
      <p:ext uri="{BB962C8B-B14F-4D97-AF65-F5344CB8AC3E}">
        <p14:creationId xmlns:p14="http://schemas.microsoft.com/office/powerpoint/2010/main" xmlns="" val="1153005709"/>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6" name="Group 15">
            <a:extLst>
              <a:ext uri="{FF2B5EF4-FFF2-40B4-BE49-F238E27FC236}">
                <a16:creationId xmlns="" xmlns:a16="http://schemas.microsoft.com/office/drawing/2014/main" id="{EF0B0C38-1259-4AEC-B522-265C67B7E192}"/>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1588" y="0"/>
            <a:ext cx="12193588" cy="6861555"/>
            <a:chOff x="-1588" y="0"/>
            <a:chExt cx="12193588" cy="6861555"/>
          </a:xfrm>
        </p:grpSpPr>
        <p:sp>
          <p:nvSpPr>
            <p:cNvPr id="17" name="Rectangle 16">
              <a:extLst>
                <a:ext uri="{FF2B5EF4-FFF2-40B4-BE49-F238E27FC236}">
                  <a16:creationId xmlns="" xmlns:a16="http://schemas.microsoft.com/office/drawing/2014/main" id="{DF920FA7-F746-4E88-8DF5-E0F327F87F8B}"/>
                </a:ext>
              </a:extLst>
            </p:cNvPr>
            <p:cNvSpPr/>
            <p:nvPr>
              <p:extLst>
                <p:ext uri="{386F3935-93C4-4BCD-93E2-E3B085C9AB24}">
                  <p16:designElem xmlns="" xmlns:p16="http://schemas.microsoft.com/office/powerpoint/2015/main" val="1"/>
                </p:ext>
              </p:extLst>
            </p:nvPr>
          </p:nvSpPr>
          <p:spPr>
            <a:xfrm>
              <a:off x="0" y="0"/>
              <a:ext cx="12192000" cy="6858000"/>
            </a:xfrm>
            <a:prstGeom prst="rect">
              <a:avLst/>
            </a:prstGeom>
            <a:blipFill>
              <a:blip r:embed="rId3">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Oval 17">
              <a:extLst>
                <a:ext uri="{FF2B5EF4-FFF2-40B4-BE49-F238E27FC236}">
                  <a16:creationId xmlns="" xmlns:a16="http://schemas.microsoft.com/office/drawing/2014/main" id="{9928A430-0B4B-469C-A5BF-259B1B88222C}"/>
                </a:ext>
              </a:extLst>
            </p:cNvPr>
            <p:cNvSpPr/>
            <p:nvPr>
              <p:extLst>
                <p:ext uri="{386F3935-93C4-4BCD-93E2-E3B085C9AB24}">
                  <p16:designElem xmlns="" xmlns:p16="http://schemas.microsoft.com/office/powerpoint/2015/main" val="1"/>
                </p:ext>
              </p:extLst>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a:extLst>
                <a:ext uri="{FF2B5EF4-FFF2-40B4-BE49-F238E27FC236}">
                  <a16:creationId xmlns="" xmlns:a16="http://schemas.microsoft.com/office/drawing/2014/main" id="{C14068A5-EB61-44D9-8AEE-2053AB6DCCC2}"/>
                </a:ext>
              </a:extLst>
            </p:cNvPr>
            <p:cNvSpPr/>
            <p:nvPr>
              <p:extLst>
                <p:ext uri="{386F3935-93C4-4BCD-93E2-E3B085C9AB24}">
                  <p16:designElem xmlns="" xmlns:p16="http://schemas.microsoft.com/office/powerpoint/2015/main" val="1"/>
                </p:ext>
              </p:extLst>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a:extLst>
                <a:ext uri="{FF2B5EF4-FFF2-40B4-BE49-F238E27FC236}">
                  <a16:creationId xmlns="" xmlns:a16="http://schemas.microsoft.com/office/drawing/2014/main" id="{FA83CADC-6A30-4966-97A2-7890A1BAEB94}"/>
                </a:ext>
              </a:extLst>
            </p:cNvPr>
            <p:cNvSpPr/>
            <p:nvPr>
              <p:extLst>
                <p:ext uri="{386F3935-93C4-4BCD-93E2-E3B085C9AB24}">
                  <p16:designElem xmlns="" xmlns:p16="http://schemas.microsoft.com/office/powerpoint/2015/main" val="1"/>
                </p:ext>
              </p:extLst>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a:extLst>
                <a:ext uri="{FF2B5EF4-FFF2-40B4-BE49-F238E27FC236}">
                  <a16:creationId xmlns="" xmlns:a16="http://schemas.microsoft.com/office/drawing/2014/main" id="{E8B22A6D-1F5E-4819-9D42-B2DB82B6B433}"/>
                </a:ext>
              </a:extLst>
            </p:cNvPr>
            <p:cNvSpPr>
              <a:spLocks noEditPoints="1"/>
            </p:cNvSpPr>
            <p:nvPr>
              <p:extLst>
                <p:ext uri="{386F3935-93C4-4BCD-93E2-E3B085C9AB24}">
                  <p16:designElem xmlns=""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3" name="Rectangle 22">
            <a:extLst>
              <a:ext uri="{FF2B5EF4-FFF2-40B4-BE49-F238E27FC236}">
                <a16:creationId xmlns="" xmlns:a16="http://schemas.microsoft.com/office/drawing/2014/main" id="{19A1B461-788F-4C1B-B9FD-002300488E2E}"/>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5" name="Rectangle 24">
            <a:extLst>
              <a:ext uri="{FF2B5EF4-FFF2-40B4-BE49-F238E27FC236}">
                <a16:creationId xmlns="" xmlns:a16="http://schemas.microsoft.com/office/drawing/2014/main" id="{5F23C611-51FA-4C82-A580-C4CB6CD57117}"/>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109762" y="1113062"/>
            <a:ext cx="6470908" cy="4628759"/>
          </a:xfrm>
          <a:prstGeom prst="rect">
            <a:avLst/>
          </a:prstGeom>
          <a:solidFill>
            <a:srgbClr val="FFFFFE"/>
          </a:solidFill>
          <a:ln w="15875">
            <a:solidFill>
              <a:schemeClr val="tx2">
                <a:lumMod val="75000"/>
              </a:schemeClr>
            </a:solidFill>
          </a:ln>
          <a:effectLst>
            <a:outerShdw blurRad="50800" dist="50800" dir="5400000" algn="tl" rotWithShape="0">
              <a:srgbClr val="000000">
                <a:alpha val="4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Content Placeholder 8">
            <a:extLst>
              <a:ext uri="{FF2B5EF4-FFF2-40B4-BE49-F238E27FC236}">
                <a16:creationId xmlns="" xmlns:a16="http://schemas.microsoft.com/office/drawing/2014/main" id="{3A34923D-D190-4C4D-B5D7-6CB14008B7E1}"/>
              </a:ext>
            </a:extLst>
          </p:cNvPr>
          <p:cNvPicPr>
            <a:picLocks noGrp="1" noChangeAspect="1"/>
          </p:cNvPicPr>
          <p:nvPr>
            <p:ph idx="1"/>
          </p:nvPr>
        </p:nvPicPr>
        <p:blipFill>
          <a:blip r:embed="rId4">
            <a:extLst>
              <a:ext uri="{28A0092B-C50C-407E-A947-70E740481C1C}">
                <a14:useLocalDpi xmlns:a14="http://schemas.microsoft.com/office/drawing/2010/main" xmlns="" val="0"/>
              </a:ext>
            </a:extLst>
          </a:blip>
          <a:stretch>
            <a:fillRect/>
          </a:stretch>
        </p:blipFill>
        <p:spPr bwMode="auto">
          <a:xfrm>
            <a:off x="1205720" y="1431725"/>
            <a:ext cx="2983692" cy="3991429"/>
          </a:xfrm>
          <a:prstGeom prst="roundRect">
            <a:avLst>
              <a:gd name="adj" fmla="val 1858"/>
            </a:avLst>
          </a:prstGeom>
          <a:noFill/>
          <a:effectLst/>
          <a:extLst>
            <a:ext uri="{909E8E84-426E-40DD-AFC4-6F175D3DCCD1}">
              <a14:hiddenFill xmlns:a14="http://schemas.microsoft.com/office/drawing/2010/main" xmlns="">
                <a:solidFill>
                  <a:srgbClr val="FFFFFF"/>
                </a:solidFill>
              </a14:hiddenFill>
            </a:ext>
          </a:extLst>
        </p:spPr>
      </p:pic>
      <p:pic>
        <p:nvPicPr>
          <p:cNvPr id="11" name="Picture 10" descr="A picture containing device, barometer&#10;&#10;Description generated with very high confidence">
            <a:extLst>
              <a:ext uri="{FF2B5EF4-FFF2-40B4-BE49-F238E27FC236}">
                <a16:creationId xmlns="" xmlns:a16="http://schemas.microsoft.com/office/drawing/2014/main" id="{46A582E9-E8F0-4501-BD0E-B56051776205}"/>
              </a:ext>
            </a:extLst>
          </p:cNvPr>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4203876" y="1545617"/>
            <a:ext cx="3311190" cy="3385766"/>
          </a:xfrm>
          <a:prstGeom prst="roundRect">
            <a:avLst>
              <a:gd name="adj" fmla="val 1858"/>
            </a:avLst>
          </a:prstGeom>
          <a:effectLst/>
        </p:spPr>
      </p:pic>
      <p:sp>
        <p:nvSpPr>
          <p:cNvPr id="2" name="Title 1">
            <a:extLst>
              <a:ext uri="{FF2B5EF4-FFF2-40B4-BE49-F238E27FC236}">
                <a16:creationId xmlns="" xmlns:a16="http://schemas.microsoft.com/office/drawing/2014/main" id="{221FE3AE-B3F9-4825-90E6-04703560DCE2}"/>
              </a:ext>
            </a:extLst>
          </p:cNvPr>
          <p:cNvSpPr>
            <a:spLocks noGrp="1"/>
          </p:cNvSpPr>
          <p:nvPr>
            <p:ph type="title"/>
          </p:nvPr>
        </p:nvSpPr>
        <p:spPr>
          <a:xfrm>
            <a:off x="8160773" y="1277653"/>
            <a:ext cx="3020133" cy="3117366"/>
          </a:xfrm>
        </p:spPr>
        <p:txBody>
          <a:bodyPr vert="horz" lIns="91440" tIns="45720" rIns="91440" bIns="45720" rtlCol="0" anchor="b">
            <a:noAutofit/>
          </a:bodyPr>
          <a:lstStyle/>
          <a:p>
            <a:r>
              <a:rPr lang="en-US" sz="2000" dirty="0"/>
              <a:t>The Universal Model of Leadership</a:t>
            </a:r>
          </a:p>
        </p:txBody>
      </p:sp>
    </p:spTree>
    <p:extLst>
      <p:ext uri="{BB962C8B-B14F-4D97-AF65-F5344CB8AC3E}">
        <p14:creationId xmlns:p14="http://schemas.microsoft.com/office/powerpoint/2010/main" xmlns="" val="2361489786"/>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9E6D6F-5F48-4644-A91F-3A638E11BD70}"/>
              </a:ext>
            </a:extLst>
          </p:cNvPr>
          <p:cNvSpPr>
            <a:spLocks noGrp="1"/>
          </p:cNvSpPr>
          <p:nvPr>
            <p:ph type="title"/>
          </p:nvPr>
        </p:nvSpPr>
        <p:spPr/>
        <p:txBody>
          <a:bodyPr/>
          <a:lstStyle/>
          <a:p>
            <a:r>
              <a:rPr lang="en-US" dirty="0"/>
              <a:t>Transformational Leadership</a:t>
            </a:r>
          </a:p>
        </p:txBody>
      </p:sp>
      <p:sp>
        <p:nvSpPr>
          <p:cNvPr id="3" name="Content Placeholder 2">
            <a:extLst>
              <a:ext uri="{FF2B5EF4-FFF2-40B4-BE49-F238E27FC236}">
                <a16:creationId xmlns="" xmlns:a16="http://schemas.microsoft.com/office/drawing/2014/main" id="{6ABD74DC-B409-40AE-B296-614C171BBBA1}"/>
              </a:ext>
            </a:extLst>
          </p:cNvPr>
          <p:cNvSpPr>
            <a:spLocks noGrp="1"/>
          </p:cNvSpPr>
          <p:nvPr>
            <p:ph idx="1"/>
          </p:nvPr>
        </p:nvSpPr>
        <p:spPr>
          <a:xfrm>
            <a:off x="1154954" y="2950341"/>
            <a:ext cx="8825659" cy="3416300"/>
          </a:xfrm>
        </p:spPr>
        <p:txBody>
          <a:bodyPr/>
          <a:lstStyle/>
          <a:p>
            <a:r>
              <a:rPr lang="en-US" dirty="0"/>
              <a:t>Transformational leadership is about inspiring employees to perform beyond expectations</a:t>
            </a:r>
          </a:p>
          <a:p>
            <a:r>
              <a:rPr lang="en-US" dirty="0"/>
              <a:t>Consists of two major elements: </a:t>
            </a:r>
          </a:p>
          <a:p>
            <a:pPr lvl="1"/>
            <a:r>
              <a:rPr lang="en-US" dirty="0"/>
              <a:t>Transactional and Transformational</a:t>
            </a:r>
          </a:p>
          <a:p>
            <a:r>
              <a:rPr lang="en-US" dirty="0"/>
              <a:t>Consists of four roles: </a:t>
            </a:r>
          </a:p>
          <a:p>
            <a:pPr lvl="1"/>
            <a:r>
              <a:rPr lang="en-US" dirty="0"/>
              <a:t>Idealized influence</a:t>
            </a:r>
          </a:p>
          <a:p>
            <a:pPr lvl="1"/>
            <a:r>
              <a:rPr lang="en-US" dirty="0"/>
              <a:t>Inspirational motivation</a:t>
            </a:r>
          </a:p>
          <a:p>
            <a:pPr lvl="1"/>
            <a:r>
              <a:rPr lang="en-US" dirty="0"/>
              <a:t>Intellectual stimulation</a:t>
            </a:r>
          </a:p>
          <a:p>
            <a:pPr lvl="1"/>
            <a:r>
              <a:rPr lang="en-US" dirty="0"/>
              <a:t>Individualized consideration</a:t>
            </a:r>
          </a:p>
          <a:p>
            <a:endParaRPr lang="en-US" dirty="0"/>
          </a:p>
        </p:txBody>
      </p:sp>
    </p:spTree>
    <p:extLst>
      <p:ext uri="{BB962C8B-B14F-4D97-AF65-F5344CB8AC3E}">
        <p14:creationId xmlns:p14="http://schemas.microsoft.com/office/powerpoint/2010/main" xmlns="" val="3461564071"/>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 xmlns:a16="http://schemas.microsoft.com/office/drawing/2014/main" id="{C43A114B-CAF8-402E-A898-DEE2C2022EBD}"/>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blipFill>
            <a:blip r:embed="rId3">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3" name="Oval 72">
            <a:extLst>
              <a:ext uri="{FF2B5EF4-FFF2-40B4-BE49-F238E27FC236}">
                <a16:creationId xmlns="" xmlns:a16="http://schemas.microsoft.com/office/drawing/2014/main" id="{64E68BB1-DCF6-49AB-8FF1-7E68DCBCD11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5" name="Oval 74">
            <a:extLst>
              <a:ext uri="{FF2B5EF4-FFF2-40B4-BE49-F238E27FC236}">
                <a16:creationId xmlns="" xmlns:a16="http://schemas.microsoft.com/office/drawing/2014/main" id="{DA9B8539-604B-420E-BA1B-0A2E64CD7C72}"/>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7" name="Oval 76">
            <a:extLst>
              <a:ext uri="{FF2B5EF4-FFF2-40B4-BE49-F238E27FC236}">
                <a16:creationId xmlns="" xmlns:a16="http://schemas.microsoft.com/office/drawing/2014/main" id="{7236CAA2-54C3-4136-B0CC-6837B14D8143}"/>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9" name="Freeform 5">
            <a:extLst>
              <a:ext uri="{FF2B5EF4-FFF2-40B4-BE49-F238E27FC236}">
                <a16:creationId xmlns="" xmlns:a16="http://schemas.microsoft.com/office/drawing/2014/main" id="{40F86E67-9E86-453F-92BC-648189829C2F}"/>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gray">
          <a:xfrm>
            <a:off x="-1588"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81" name="Rectangle 80">
            <a:extLst>
              <a:ext uri="{FF2B5EF4-FFF2-40B4-BE49-F238E27FC236}">
                <a16:creationId xmlns="" xmlns:a16="http://schemas.microsoft.com/office/drawing/2014/main" id="{F73C5439-21D4-46F3-9CF4-FF1CE786FF15}"/>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pic>
        <p:nvPicPr>
          <p:cNvPr id="1026" name="Picture 2" descr="Image result for transformational leadership">
            <a:extLst>
              <a:ext uri="{FF2B5EF4-FFF2-40B4-BE49-F238E27FC236}">
                <a16:creationId xmlns="" xmlns:a16="http://schemas.microsoft.com/office/drawing/2014/main" id="{CDC3914E-3484-4311-9602-30497285929D}"/>
              </a:ext>
            </a:extLst>
          </p:cNvPr>
          <p:cNvPicPr>
            <a:picLocks noGrp="1" noChangeAspect="1" noChangeArrowheads="1"/>
          </p:cNvPicPr>
          <p:nvPr>
            <p:ph idx="1"/>
          </p:nvPr>
        </p:nvPicPr>
        <p:blipFill>
          <a:blip r:embed="rId4">
            <a:extLst>
              <a:ext uri="{28A0092B-C50C-407E-A947-70E740481C1C}">
                <a14:useLocalDpi xmlns:a14="http://schemas.microsoft.com/office/drawing/2010/main" xmlns="" val="0"/>
              </a:ext>
            </a:extLst>
          </a:blip>
          <a:srcRect/>
          <a:stretch>
            <a:fillRect/>
          </a:stretch>
        </p:blipFill>
        <p:spPr bwMode="auto">
          <a:xfrm>
            <a:off x="1785063" y="1113063"/>
            <a:ext cx="5120307" cy="4628758"/>
          </a:xfrm>
          <a:prstGeom prst="roundRect">
            <a:avLst>
              <a:gd name="adj" fmla="val 1329"/>
            </a:avLst>
          </a:prstGeom>
          <a:noFill/>
          <a:effectLst>
            <a:outerShdw blurRad="50800" dist="50800" dir="5400000" algn="tl" rotWithShape="0">
              <a:srgbClr val="000000">
                <a:alpha val="43000"/>
              </a:srgbClr>
            </a:outerShdw>
          </a:effectLst>
          <a:extLst>
            <a:ext uri="{909E8E84-426E-40DD-AFC4-6F175D3DCCD1}">
              <a14:hiddenFill xmlns:a14="http://schemas.microsoft.com/office/drawing/2010/main" xmlns="">
                <a:solidFill>
                  <a:srgbClr val="FFFFFF"/>
                </a:solidFill>
              </a14:hiddenFill>
            </a:ext>
          </a:extLst>
        </p:spPr>
      </p:pic>
      <p:sp>
        <p:nvSpPr>
          <p:cNvPr id="2" name="Title 1">
            <a:extLst>
              <a:ext uri="{FF2B5EF4-FFF2-40B4-BE49-F238E27FC236}">
                <a16:creationId xmlns="" xmlns:a16="http://schemas.microsoft.com/office/drawing/2014/main" id="{1446FC2F-E3F1-4B96-B1EC-17290016DE26}"/>
              </a:ext>
            </a:extLst>
          </p:cNvPr>
          <p:cNvSpPr>
            <a:spLocks noGrp="1"/>
          </p:cNvSpPr>
          <p:nvPr>
            <p:ph type="title"/>
          </p:nvPr>
        </p:nvSpPr>
        <p:spPr>
          <a:xfrm>
            <a:off x="8160773" y="1113062"/>
            <a:ext cx="3382297" cy="3281957"/>
          </a:xfrm>
        </p:spPr>
        <p:txBody>
          <a:bodyPr vert="horz" lIns="91440" tIns="45720" rIns="91440" bIns="45720" rtlCol="0" anchor="b">
            <a:normAutofit/>
          </a:bodyPr>
          <a:lstStyle/>
          <a:p>
            <a:r>
              <a:rPr lang="en-US" sz="2000" dirty="0"/>
              <a:t>Transformational Leadership </a:t>
            </a:r>
          </a:p>
        </p:txBody>
      </p:sp>
    </p:spTree>
    <p:extLst>
      <p:ext uri="{BB962C8B-B14F-4D97-AF65-F5344CB8AC3E}">
        <p14:creationId xmlns:p14="http://schemas.microsoft.com/office/powerpoint/2010/main" xmlns="" val="1401217706"/>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A180A88-D6DE-40E7-B3CD-6D7A325ED793}"/>
              </a:ext>
            </a:extLst>
          </p:cNvPr>
          <p:cNvSpPr>
            <a:spLocks noGrp="1"/>
          </p:cNvSpPr>
          <p:nvPr>
            <p:ph type="title"/>
          </p:nvPr>
        </p:nvSpPr>
        <p:spPr/>
        <p:txBody>
          <a:bodyPr/>
          <a:lstStyle/>
          <a:p>
            <a:r>
              <a:rPr lang="en-US" dirty="0"/>
              <a:t>Comparison of Models</a:t>
            </a:r>
          </a:p>
        </p:txBody>
      </p:sp>
      <p:sp>
        <p:nvSpPr>
          <p:cNvPr id="3" name="Content Placeholder 2">
            <a:extLst>
              <a:ext uri="{FF2B5EF4-FFF2-40B4-BE49-F238E27FC236}">
                <a16:creationId xmlns="" xmlns:a16="http://schemas.microsoft.com/office/drawing/2014/main" id="{797BD3CE-F1A3-4E09-88FD-177A02BF6D94}"/>
              </a:ext>
            </a:extLst>
          </p:cNvPr>
          <p:cNvSpPr>
            <a:spLocks noGrp="1"/>
          </p:cNvSpPr>
          <p:nvPr>
            <p:ph idx="1"/>
          </p:nvPr>
        </p:nvSpPr>
        <p:spPr/>
        <p:txBody>
          <a:bodyPr/>
          <a:lstStyle/>
          <a:p>
            <a:r>
              <a:rPr lang="en-US" dirty="0"/>
              <a:t>Agrees that a leader is not born, but developed.</a:t>
            </a:r>
          </a:p>
          <a:p>
            <a:r>
              <a:rPr lang="en-US" dirty="0"/>
              <a:t>Focuses on restructuring the leader/manager/supervisor, and the sustainment of the organizational goals.</a:t>
            </a:r>
          </a:p>
          <a:p>
            <a:r>
              <a:rPr lang="en-US" dirty="0"/>
              <a:t>Both models can expand across cultures, genders, etc.</a:t>
            </a:r>
          </a:p>
          <a:p>
            <a:r>
              <a:rPr lang="en-US" dirty="0"/>
              <a:t>Leaders take accountability for their current skills, and thus train and develop to a positive, inclusive and forward thinking leadership approach.</a:t>
            </a:r>
          </a:p>
          <a:p>
            <a:r>
              <a:rPr lang="en-US" dirty="0"/>
              <a:t>Extensions of existing theories (i.e. – Universal is an extension of the Keagan approach and Transformational is an extension of Trait theory approach).</a:t>
            </a:r>
          </a:p>
          <a:p>
            <a:r>
              <a:rPr lang="en-US" dirty="0"/>
              <a:t> Seek to develop the leadership capabilities of surrounding employees.</a:t>
            </a:r>
          </a:p>
        </p:txBody>
      </p:sp>
    </p:spTree>
    <p:extLst>
      <p:ext uri="{BB962C8B-B14F-4D97-AF65-F5344CB8AC3E}">
        <p14:creationId xmlns:p14="http://schemas.microsoft.com/office/powerpoint/2010/main" xmlns="" val="3006235318"/>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A197912-D635-477E-A0AD-CB99FCC3B6B0}"/>
              </a:ext>
            </a:extLst>
          </p:cNvPr>
          <p:cNvSpPr>
            <a:spLocks noGrp="1"/>
          </p:cNvSpPr>
          <p:nvPr>
            <p:ph type="title"/>
          </p:nvPr>
        </p:nvSpPr>
        <p:spPr/>
        <p:txBody>
          <a:bodyPr/>
          <a:lstStyle/>
          <a:p>
            <a:r>
              <a:rPr lang="en-US" dirty="0"/>
              <a:t>Differences of Models</a:t>
            </a:r>
          </a:p>
        </p:txBody>
      </p:sp>
      <p:sp>
        <p:nvSpPr>
          <p:cNvPr id="3" name="Text Placeholder 2">
            <a:extLst>
              <a:ext uri="{FF2B5EF4-FFF2-40B4-BE49-F238E27FC236}">
                <a16:creationId xmlns="" xmlns:a16="http://schemas.microsoft.com/office/drawing/2014/main" id="{CEB623CD-DA46-4ECB-BD55-F7D0F96DBC72}"/>
              </a:ext>
            </a:extLst>
          </p:cNvPr>
          <p:cNvSpPr>
            <a:spLocks noGrp="1"/>
          </p:cNvSpPr>
          <p:nvPr>
            <p:ph type="body" idx="1"/>
          </p:nvPr>
        </p:nvSpPr>
        <p:spPr/>
        <p:txBody>
          <a:bodyPr/>
          <a:lstStyle/>
          <a:p>
            <a:pPr algn="ctr"/>
            <a:r>
              <a:rPr lang="en-US" b="1" dirty="0"/>
              <a:t>Universal Model of Leadership</a:t>
            </a:r>
          </a:p>
        </p:txBody>
      </p:sp>
      <p:sp>
        <p:nvSpPr>
          <p:cNvPr id="4" name="Content Placeholder 3">
            <a:extLst>
              <a:ext uri="{FF2B5EF4-FFF2-40B4-BE49-F238E27FC236}">
                <a16:creationId xmlns="" xmlns:a16="http://schemas.microsoft.com/office/drawing/2014/main" id="{689F88FF-39C4-4C20-8931-8177B6FD3E7C}"/>
              </a:ext>
            </a:extLst>
          </p:cNvPr>
          <p:cNvSpPr>
            <a:spLocks noGrp="1"/>
          </p:cNvSpPr>
          <p:nvPr>
            <p:ph sz="half" idx="2"/>
          </p:nvPr>
        </p:nvSpPr>
        <p:spPr/>
        <p:txBody>
          <a:bodyPr>
            <a:normAutofit fontScale="85000" lnSpcReduction="10000"/>
          </a:bodyPr>
          <a:lstStyle/>
          <a:p>
            <a:r>
              <a:rPr lang="en-US" dirty="0"/>
              <a:t>Development proceeds from lower to higher-order Structures of Mind through a series of well-mapped and researched stages (Adams, W. A., Anderson, J. J. 2016). </a:t>
            </a:r>
          </a:p>
          <a:p>
            <a:r>
              <a:rPr lang="en-US" dirty="0"/>
              <a:t>Restructures leadership style based on identity and the perspective of the surrounding environment. </a:t>
            </a:r>
          </a:p>
          <a:p>
            <a:r>
              <a:rPr lang="en-US" dirty="0"/>
              <a:t>Utilizes the LCP 360° assessment framework in developing leadership.</a:t>
            </a:r>
          </a:p>
          <a:p>
            <a:r>
              <a:rPr lang="en-US" dirty="0"/>
              <a:t>Focuses on the transformation of the consciousness of leader.</a:t>
            </a:r>
          </a:p>
          <a:p>
            <a:endParaRPr lang="en-US" dirty="0"/>
          </a:p>
        </p:txBody>
      </p:sp>
      <p:sp>
        <p:nvSpPr>
          <p:cNvPr id="5" name="Text Placeholder 4">
            <a:extLst>
              <a:ext uri="{FF2B5EF4-FFF2-40B4-BE49-F238E27FC236}">
                <a16:creationId xmlns="" xmlns:a16="http://schemas.microsoft.com/office/drawing/2014/main" id="{45399274-24AB-467B-BBA1-9122CBD1445E}"/>
              </a:ext>
            </a:extLst>
          </p:cNvPr>
          <p:cNvSpPr>
            <a:spLocks noGrp="1"/>
          </p:cNvSpPr>
          <p:nvPr>
            <p:ph type="body" sz="quarter" idx="3"/>
          </p:nvPr>
        </p:nvSpPr>
        <p:spPr/>
        <p:txBody>
          <a:bodyPr/>
          <a:lstStyle/>
          <a:p>
            <a:pPr algn="ctr"/>
            <a:r>
              <a:rPr lang="en-US" b="1" dirty="0"/>
              <a:t>Transformational Leadership</a:t>
            </a:r>
          </a:p>
        </p:txBody>
      </p:sp>
      <p:sp>
        <p:nvSpPr>
          <p:cNvPr id="6" name="Content Placeholder 5">
            <a:extLst>
              <a:ext uri="{FF2B5EF4-FFF2-40B4-BE49-F238E27FC236}">
                <a16:creationId xmlns="" xmlns:a16="http://schemas.microsoft.com/office/drawing/2014/main" id="{4BB752F3-1455-4D63-901B-97EE16916084}"/>
              </a:ext>
            </a:extLst>
          </p:cNvPr>
          <p:cNvSpPr>
            <a:spLocks noGrp="1"/>
          </p:cNvSpPr>
          <p:nvPr>
            <p:ph sz="quarter" idx="4"/>
          </p:nvPr>
        </p:nvSpPr>
        <p:spPr/>
        <p:txBody>
          <a:bodyPr>
            <a:normAutofit fontScale="92500" lnSpcReduction="10000"/>
          </a:bodyPr>
          <a:lstStyle/>
          <a:p>
            <a:r>
              <a:rPr lang="en-US" dirty="0"/>
              <a:t>Followers remain subordinates of the transformational leader, regardless of whatever else might be transformed” (Wren, 1995, p 104-106).</a:t>
            </a:r>
          </a:p>
          <a:p>
            <a:r>
              <a:rPr lang="en-US" dirty="0"/>
              <a:t>Develops traits based on the organization</a:t>
            </a:r>
          </a:p>
          <a:p>
            <a:r>
              <a:rPr lang="en-US" dirty="0"/>
              <a:t>Focus on the characteristic of charisma and similar traits.</a:t>
            </a:r>
          </a:p>
          <a:p>
            <a:r>
              <a:rPr lang="en-US" dirty="0"/>
              <a:t>Reliance on proper training and development.</a:t>
            </a:r>
          </a:p>
        </p:txBody>
      </p:sp>
    </p:spTree>
    <p:extLst>
      <p:ext uri="{BB962C8B-B14F-4D97-AF65-F5344CB8AC3E}">
        <p14:creationId xmlns:p14="http://schemas.microsoft.com/office/powerpoint/2010/main" xmlns="" val="1763903263"/>
      </p:ext>
    </p:extLst>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FFCB"/>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 xmlns:thm15="http://schemas.microsoft.com/office/thememl/2012/main" name="Ion Boardroom" id="{FC33163D-4339-46B1-8EED-24C834239D99}" vid="{EC7F02AD-9687-440F-A9DF-FAA6F22270D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2867</TotalTime>
  <Words>1353</Words>
  <Application>Microsoft Office PowerPoint</Application>
  <PresentationFormat>Custom</PresentationFormat>
  <Paragraphs>86</Paragraphs>
  <Slides>11</Slides>
  <Notes>9</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Ion Boardroom</vt:lpstr>
      <vt:lpstr>Comparing Leadership Models </vt:lpstr>
      <vt:lpstr>Before you are a leader, success is all about growing yourself. When you become a leader, success is all about growing others.  -Jack Welch</vt:lpstr>
      <vt:lpstr>Introduction</vt:lpstr>
      <vt:lpstr>The Universal Model of Leadership</vt:lpstr>
      <vt:lpstr>The Universal Model of Leadership</vt:lpstr>
      <vt:lpstr>Transformational Leadership</vt:lpstr>
      <vt:lpstr>Transformational Leadership </vt:lpstr>
      <vt:lpstr>Comparison of Models</vt:lpstr>
      <vt:lpstr>Differences of Models</vt:lpstr>
      <vt:lpstr>Significance</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Comparing Leadership Models</dc:title>
  <dc:creator>LaToya Jones</dc:creator>
  <cp:lastModifiedBy>Expertsmind</cp:lastModifiedBy>
  <cp:revision>34</cp:revision>
  <dcterms:created xsi:type="dcterms:W3CDTF">2018-03-08T21:12:39Z</dcterms:created>
  <dcterms:modified xsi:type="dcterms:W3CDTF">2018-07-13T05:17:31Z</dcterms:modified>
</cp:coreProperties>
</file>